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sldIdLst>
    <p:sldId id="259" r:id="rId2"/>
    <p:sldId id="267" r:id="rId3"/>
    <p:sldId id="798" r:id="rId4"/>
    <p:sldId id="268" r:id="rId5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902" autoAdjust="0"/>
  </p:normalViewPr>
  <p:slideViewPr>
    <p:cSldViewPr>
      <p:cViewPr varScale="1">
        <p:scale>
          <a:sx n="38" d="100"/>
          <a:sy n="38" d="100"/>
        </p:scale>
        <p:origin x="980" y="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28.01.2026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‹N°›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4ABEC-B826-D85A-EA17-6EC0C7B2B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D90F7D-DC27-A7CC-F85C-A52099DC75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41E7A5-096C-94FD-2339-750F2A4C7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A7E36-F893-DE56-7C09-88A26CA0E4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991FFB-5A39-48B9-AC4A-18AB530A4C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515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>
          <a:extLst>
            <a:ext uri="{FF2B5EF4-FFF2-40B4-BE49-F238E27FC236}">
              <a16:creationId xmlns:a16="http://schemas.microsoft.com/office/drawing/2014/main" id="{0390307F-6CE3-8F8B-D239-5E0F723BD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3:notes">
            <a:extLst>
              <a:ext uri="{FF2B5EF4-FFF2-40B4-BE49-F238E27FC236}">
                <a16:creationId xmlns:a16="http://schemas.microsoft.com/office/drawing/2014/main" id="{854724B0-FFC1-6503-87A0-50937B0445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p13:notes">
            <a:extLst>
              <a:ext uri="{FF2B5EF4-FFF2-40B4-BE49-F238E27FC236}">
                <a16:creationId xmlns:a16="http://schemas.microsoft.com/office/drawing/2014/main" id="{2DB027C0-77BF-AA85-7D99-A208C25360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1" name="Google Shape;211;p13:notes">
            <a:extLst>
              <a:ext uri="{FF2B5EF4-FFF2-40B4-BE49-F238E27FC236}">
                <a16:creationId xmlns:a16="http://schemas.microsoft.com/office/drawing/2014/main" id="{6A92DD98-D619-A30C-5965-61C0117D36F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6918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85B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364040"/>
            <a:ext cx="9980851" cy="7911943"/>
          </a:xfrm>
          <a:custGeom>
            <a:avLst/>
            <a:gdLst/>
            <a:ahLst/>
            <a:cxnLst/>
            <a:rect l="l" t="t" r="r" b="b"/>
            <a:pathLst>
              <a:path w="9980851" h="7911943">
                <a:moveTo>
                  <a:pt x="0" y="0"/>
                </a:moveTo>
                <a:lnTo>
                  <a:pt x="9980851" y="0"/>
                </a:lnTo>
                <a:lnTo>
                  <a:pt x="9980851" y="7911943"/>
                </a:lnTo>
                <a:lnTo>
                  <a:pt x="0" y="79119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22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-429143" y="440638"/>
            <a:ext cx="1802640" cy="979628"/>
            <a:chOff x="0" y="0"/>
            <a:chExt cx="2424761" cy="13177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24761" cy="1317714"/>
            </a:xfrm>
            <a:custGeom>
              <a:avLst/>
              <a:gdLst/>
              <a:ahLst/>
              <a:cxnLst/>
              <a:rect l="l" t="t" r="r" b="b"/>
              <a:pathLst>
                <a:path w="2424761" h="1317714">
                  <a:moveTo>
                    <a:pt x="0" y="0"/>
                  </a:moveTo>
                  <a:lnTo>
                    <a:pt x="1212380" y="1317714"/>
                  </a:lnTo>
                  <a:lnTo>
                    <a:pt x="2424761" y="0"/>
                  </a:lnTo>
                  <a:close/>
                </a:path>
              </a:pathLst>
            </a:custGeom>
            <a:solidFill>
              <a:srgbClr val="D7815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01912" y="0"/>
            <a:ext cx="1420416" cy="786576"/>
            <a:chOff x="0" y="0"/>
            <a:chExt cx="2379557" cy="13177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79557" cy="1317714"/>
            </a:xfrm>
            <a:custGeom>
              <a:avLst/>
              <a:gdLst/>
              <a:ahLst/>
              <a:cxnLst/>
              <a:rect l="l" t="t" r="r" b="b"/>
              <a:pathLst>
                <a:path w="2379557" h="1317714">
                  <a:moveTo>
                    <a:pt x="0" y="0"/>
                  </a:moveTo>
                  <a:lnTo>
                    <a:pt x="1189779" y="1317714"/>
                  </a:lnTo>
                  <a:lnTo>
                    <a:pt x="2379557" y="0"/>
                  </a:lnTo>
                  <a:close/>
                </a:path>
              </a:pathLst>
            </a:custGeom>
            <a:solidFill>
              <a:srgbClr val="AE9F8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 rot="5400000">
            <a:off x="16896866" y="411506"/>
            <a:ext cx="1802640" cy="979628"/>
            <a:chOff x="0" y="0"/>
            <a:chExt cx="2424761" cy="131771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24761" cy="1317714"/>
            </a:xfrm>
            <a:custGeom>
              <a:avLst/>
              <a:gdLst/>
              <a:ahLst/>
              <a:cxnLst/>
              <a:rect l="l" t="t" r="r" b="b"/>
              <a:pathLst>
                <a:path w="2424761" h="1317714">
                  <a:moveTo>
                    <a:pt x="0" y="0"/>
                  </a:moveTo>
                  <a:lnTo>
                    <a:pt x="1212380" y="1317714"/>
                  </a:lnTo>
                  <a:lnTo>
                    <a:pt x="2424761" y="0"/>
                  </a:lnTo>
                  <a:close/>
                </a:path>
              </a:pathLst>
            </a:custGeom>
            <a:solidFill>
              <a:srgbClr val="D7815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549092" y="0"/>
            <a:ext cx="1420416" cy="786576"/>
            <a:chOff x="0" y="0"/>
            <a:chExt cx="2379557" cy="131771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379557" cy="1317714"/>
            </a:xfrm>
            <a:custGeom>
              <a:avLst/>
              <a:gdLst/>
              <a:ahLst/>
              <a:cxnLst/>
              <a:rect l="l" t="t" r="r" b="b"/>
              <a:pathLst>
                <a:path w="2379557" h="1317714">
                  <a:moveTo>
                    <a:pt x="0" y="0"/>
                  </a:moveTo>
                  <a:lnTo>
                    <a:pt x="1189779" y="1317714"/>
                  </a:lnTo>
                  <a:lnTo>
                    <a:pt x="2379557" y="0"/>
                  </a:lnTo>
                  <a:close/>
                </a:path>
              </a:pathLst>
            </a:custGeom>
            <a:solidFill>
              <a:srgbClr val="AE9F8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Freeform 14"/>
          <p:cNvSpPr/>
          <p:nvPr/>
        </p:nvSpPr>
        <p:spPr>
          <a:xfrm>
            <a:off x="9980851" y="2364040"/>
            <a:ext cx="8434907" cy="7911943"/>
          </a:xfrm>
          <a:custGeom>
            <a:avLst/>
            <a:gdLst/>
            <a:ahLst/>
            <a:cxnLst/>
            <a:rect l="l" t="t" r="r" b="b"/>
            <a:pathLst>
              <a:path w="8434907" h="7911943">
                <a:moveTo>
                  <a:pt x="0" y="0"/>
                </a:moveTo>
                <a:lnTo>
                  <a:pt x="8434907" y="0"/>
                </a:lnTo>
                <a:lnTo>
                  <a:pt x="8434907" y="7911943"/>
                </a:lnTo>
                <a:lnTo>
                  <a:pt x="0" y="79119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95">
            <a:extLst>
              <a:ext uri="{FF2B5EF4-FFF2-40B4-BE49-F238E27FC236}">
                <a16:creationId xmlns:a16="http://schemas.microsoft.com/office/drawing/2014/main" id="{9B3CCA09-7E94-AADD-80A0-97D19F4DE0DA}"/>
              </a:ext>
            </a:extLst>
          </p:cNvPr>
          <p:cNvSpPr/>
          <p:nvPr/>
        </p:nvSpPr>
        <p:spPr>
          <a:xfrm>
            <a:off x="131659" y="2405177"/>
            <a:ext cx="4466499" cy="4096202"/>
          </a:xfrm>
          <a:custGeom>
            <a:avLst/>
            <a:gdLst/>
            <a:ahLst/>
            <a:cxnLst/>
            <a:rect l="l" t="t" r="r" b="b"/>
            <a:pathLst>
              <a:path w="1439709" h="1202157">
                <a:moveTo>
                  <a:pt x="0" y="0"/>
                </a:moveTo>
                <a:lnTo>
                  <a:pt x="1439709" y="0"/>
                </a:lnTo>
                <a:lnTo>
                  <a:pt x="1439709" y="1202157"/>
                </a:lnTo>
                <a:lnTo>
                  <a:pt x="0" y="12021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6" name="Group 11">
            <a:extLst>
              <a:ext uri="{FF2B5EF4-FFF2-40B4-BE49-F238E27FC236}">
                <a16:creationId xmlns:a16="http://schemas.microsoft.com/office/drawing/2014/main" id="{7B14C75A-26A9-4290-C926-23C467857777}"/>
              </a:ext>
            </a:extLst>
          </p:cNvPr>
          <p:cNvGrpSpPr/>
          <p:nvPr/>
        </p:nvGrpSpPr>
        <p:grpSpPr>
          <a:xfrm>
            <a:off x="1981200" y="266700"/>
            <a:ext cx="14517764" cy="1802640"/>
            <a:chOff x="0" y="0"/>
            <a:chExt cx="2857447" cy="302954"/>
          </a:xfrm>
        </p:grpSpPr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FDF01B6A-6BEF-BDFD-9134-5E155D427AE5}"/>
                </a:ext>
              </a:extLst>
            </p:cNvPr>
            <p:cNvSpPr/>
            <p:nvPr/>
          </p:nvSpPr>
          <p:spPr>
            <a:xfrm>
              <a:off x="0" y="0"/>
              <a:ext cx="2857447" cy="302954"/>
            </a:xfrm>
            <a:custGeom>
              <a:avLst/>
              <a:gdLst/>
              <a:ahLst/>
              <a:cxnLst/>
              <a:rect l="l" t="t" r="r" b="b"/>
              <a:pathLst>
                <a:path w="2857447" h="302954">
                  <a:moveTo>
                    <a:pt x="0" y="0"/>
                  </a:moveTo>
                  <a:lnTo>
                    <a:pt x="2857447" y="0"/>
                  </a:lnTo>
                  <a:lnTo>
                    <a:pt x="2857447" y="302954"/>
                  </a:lnTo>
                  <a:lnTo>
                    <a:pt x="0" y="302954"/>
                  </a:lnTo>
                  <a:close/>
                </a:path>
              </a:pathLst>
            </a:custGeom>
            <a:solidFill>
              <a:srgbClr val="D7815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3">
              <a:extLst>
                <a:ext uri="{FF2B5EF4-FFF2-40B4-BE49-F238E27FC236}">
                  <a16:creationId xmlns:a16="http://schemas.microsoft.com/office/drawing/2014/main" id="{A9EF76C1-E41B-362E-745E-1AA0525DBDE7}"/>
                </a:ext>
              </a:extLst>
            </p:cNvPr>
            <p:cNvSpPr txBox="1"/>
            <p:nvPr/>
          </p:nvSpPr>
          <p:spPr>
            <a:xfrm>
              <a:off x="0" y="-38100"/>
              <a:ext cx="2857447" cy="3410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5">
            <a:extLst>
              <a:ext uri="{FF2B5EF4-FFF2-40B4-BE49-F238E27FC236}">
                <a16:creationId xmlns:a16="http://schemas.microsoft.com/office/drawing/2014/main" id="{BFAAD707-A1C7-35E3-F238-29BB5F72D58D}"/>
              </a:ext>
            </a:extLst>
          </p:cNvPr>
          <p:cNvSpPr txBox="1"/>
          <p:nvPr/>
        </p:nvSpPr>
        <p:spPr>
          <a:xfrm>
            <a:off x="2065659" y="292474"/>
            <a:ext cx="14433305" cy="27083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55"/>
              </a:lnSpc>
            </a:pPr>
            <a:r>
              <a:rPr lang="en-US" sz="5111" dirty="0">
                <a:solidFill>
                  <a:srgbClr val="FFFFFF"/>
                </a:solidFill>
                <a:latin typeface="+mj-lt"/>
                <a:ea typeface="Open Sans"/>
                <a:cs typeface="Open Sans"/>
                <a:sym typeface="Open Sans"/>
              </a:rPr>
              <a:t>Tadoussac: corridor </a:t>
            </a:r>
            <a:r>
              <a:rPr lang="en-US" sz="5111" dirty="0" err="1">
                <a:solidFill>
                  <a:srgbClr val="FFFFFF"/>
                </a:solidFill>
                <a:latin typeface="+mj-lt"/>
                <a:ea typeface="Open Sans"/>
                <a:cs typeface="Open Sans"/>
                <a:sym typeface="Open Sans"/>
              </a:rPr>
              <a:t>migratoire</a:t>
            </a:r>
            <a:r>
              <a:rPr lang="en-US" sz="5111" dirty="0">
                <a:solidFill>
                  <a:srgbClr val="FFFFFF"/>
                </a:solidFill>
                <a:latin typeface="+mj-lt"/>
                <a:ea typeface="Open Sans"/>
                <a:cs typeface="Open Sans"/>
                <a:sym typeface="Open Sans"/>
              </a:rPr>
              <a:t> pour </a:t>
            </a:r>
            <a:r>
              <a:rPr lang="en-US" sz="5111" dirty="0" err="1">
                <a:solidFill>
                  <a:srgbClr val="FFFFFF"/>
                </a:solidFill>
                <a:latin typeface="+mj-lt"/>
                <a:ea typeface="Open Sans"/>
                <a:cs typeface="Open Sans"/>
                <a:sym typeface="Open Sans"/>
              </a:rPr>
              <a:t>suivre</a:t>
            </a:r>
            <a:r>
              <a:rPr lang="en-US" sz="5111" dirty="0">
                <a:solidFill>
                  <a:srgbClr val="FFFFFF"/>
                </a:solidFill>
                <a:latin typeface="+mj-lt"/>
                <a:ea typeface="Open Sans"/>
                <a:cs typeface="Open Sans"/>
                <a:sym typeface="Open Sans"/>
              </a:rPr>
              <a:t> </a:t>
            </a:r>
            <a:r>
              <a:rPr lang="en-US" sz="5111" dirty="0" err="1">
                <a:solidFill>
                  <a:srgbClr val="FFFFFF"/>
                </a:solidFill>
                <a:latin typeface="+mj-lt"/>
                <a:ea typeface="Open Sans"/>
                <a:cs typeface="Open Sans"/>
                <a:sym typeface="Open Sans"/>
              </a:rPr>
              <a:t>l’état</a:t>
            </a:r>
            <a:r>
              <a:rPr lang="en-US" sz="5111" dirty="0">
                <a:solidFill>
                  <a:srgbClr val="FFFFFF"/>
                </a:solidFill>
                <a:latin typeface="+mj-lt"/>
                <a:ea typeface="Open Sans"/>
                <a:cs typeface="Open Sans"/>
                <a:sym typeface="Open Sans"/>
              </a:rPr>
              <a:t> des populations de </a:t>
            </a:r>
            <a:r>
              <a:rPr lang="en-US" sz="5111" dirty="0" err="1">
                <a:solidFill>
                  <a:srgbClr val="FFFFFF"/>
                </a:solidFill>
                <a:latin typeface="+mj-lt"/>
                <a:ea typeface="Open Sans"/>
                <a:cs typeface="Open Sans"/>
                <a:sym typeface="Open Sans"/>
              </a:rPr>
              <a:t>fringillidés</a:t>
            </a:r>
            <a:endParaRPr lang="en-US" sz="5111" dirty="0">
              <a:solidFill>
                <a:srgbClr val="FFFFFF"/>
              </a:solidFill>
              <a:latin typeface="+mj-lt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7155"/>
              </a:lnSpc>
            </a:pPr>
            <a:endParaRPr lang="en-US" sz="5111" dirty="0">
              <a:solidFill>
                <a:srgbClr val="FFFFFF"/>
              </a:solidFill>
              <a:latin typeface="+mj-lt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0715E7-4606-5282-A681-B55590ADA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F5881D33-197B-8088-29BF-985502EAF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sz="6000" b="1" dirty="0">
                <a:solidFill>
                  <a:srgbClr val="FFC000"/>
                </a:solidFill>
              </a:rPr>
              <a:t>Questions, hypothèses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DCBA551-A6E5-152B-B472-C4FFFC14A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8800"/>
            <a:ext cx="16687800" cy="834390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fr-CA" sz="4000" dirty="0">
                <a:solidFill>
                  <a:srgbClr val="FFC000"/>
                </a:solidFill>
              </a:rPr>
              <a:t>Comment évoluent les populations de fringillidés boréaux (4 espèces) dans le temps (1996-2025); tendances temporelles sur 30 ans de suivi</a:t>
            </a:r>
          </a:p>
          <a:p>
            <a:pPr>
              <a:spcBef>
                <a:spcPts val="1200"/>
              </a:spcBef>
            </a:pPr>
            <a:r>
              <a:rPr lang="fr-CA" sz="4000" dirty="0">
                <a:solidFill>
                  <a:srgbClr val="FFC000"/>
                </a:solidFill>
              </a:rPr>
              <a:t>Est-ce que la condition corporelle moyenne des individus est corrélé avec l’abondance annuelle? </a:t>
            </a:r>
          </a:p>
          <a:p>
            <a:pPr>
              <a:spcBef>
                <a:spcPts val="1200"/>
              </a:spcBef>
            </a:pPr>
            <a:r>
              <a:rPr lang="fr-CA" sz="4000" dirty="0">
                <a:solidFill>
                  <a:srgbClr val="FFC000"/>
                </a:solidFill>
              </a:rPr>
              <a:t>Est-ce que la condition corporelle moyenne évolue dans le temps?</a:t>
            </a:r>
          </a:p>
          <a:p>
            <a:pPr>
              <a:spcBef>
                <a:spcPts val="1200"/>
              </a:spcBef>
            </a:pPr>
            <a:r>
              <a:rPr lang="fr-CA" sz="4000" dirty="0">
                <a:solidFill>
                  <a:srgbClr val="FFC000"/>
                </a:solidFill>
              </a:rPr>
              <a:t>Est-ce que la proportion de jeunes de l’année (indice de succès reproducteur) est corrélée avec l’abondance annuelle?</a:t>
            </a:r>
          </a:p>
          <a:p>
            <a:pPr>
              <a:spcBef>
                <a:spcPts val="1200"/>
              </a:spcBef>
            </a:pPr>
            <a:r>
              <a:rPr lang="fr-CA" sz="4000" dirty="0">
                <a:solidFill>
                  <a:srgbClr val="FFC000"/>
                </a:solidFill>
              </a:rPr>
              <a:t>Est-ce que la proportion de jeunes de l’année (indice de succès reproducteur) évolue dans le temps?</a:t>
            </a:r>
          </a:p>
          <a:p>
            <a:pPr>
              <a:spcBef>
                <a:spcPts val="1200"/>
              </a:spcBef>
            </a:pPr>
            <a:endParaRPr lang="fr-CA" sz="4000" dirty="0">
              <a:solidFill>
                <a:srgbClr val="FFC000"/>
              </a:solidFill>
            </a:endParaRPr>
          </a:p>
          <a:p>
            <a:pPr>
              <a:spcBef>
                <a:spcPts val="1200"/>
              </a:spcBef>
            </a:pPr>
            <a:r>
              <a:rPr lang="fr-CA" sz="4000" dirty="0">
                <a:solidFill>
                  <a:srgbClr val="FFC000"/>
                </a:solidFill>
              </a:rPr>
              <a:t>En bonus, on pourrait même poser la question: Quelles </a:t>
            </a:r>
            <a:r>
              <a:rPr lang="fr-CA" sz="4000" dirty="0" err="1">
                <a:solidFill>
                  <a:srgbClr val="FFC000"/>
                </a:solidFill>
              </a:rPr>
              <a:t>covariables</a:t>
            </a:r>
            <a:r>
              <a:rPr lang="fr-CA" sz="4000" dirty="0">
                <a:solidFill>
                  <a:srgbClr val="FFC000"/>
                </a:solidFill>
              </a:rPr>
              <a:t> environnementales (NDVI, NAO) sont corrélées avec les tendances observées? 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698F2BA3-FB9E-4DFC-B8AB-0F888A31F9D8}"/>
              </a:ext>
            </a:extLst>
          </p:cNvPr>
          <p:cNvCxnSpPr/>
          <p:nvPr/>
        </p:nvCxnSpPr>
        <p:spPr>
          <a:xfrm>
            <a:off x="609600" y="8724900"/>
            <a:ext cx="168402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3669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D66255-3258-803E-4B42-7847D83C1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ird flying in the sky&#10;&#10;Description automatically generated">
            <a:extLst>
              <a:ext uri="{FF2B5EF4-FFF2-40B4-BE49-F238E27FC236}">
                <a16:creationId xmlns:a16="http://schemas.microsoft.com/office/drawing/2014/main" id="{69C4A3D4-F03F-1137-9FE0-0BA9E198A0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81" r="6919" b="1"/>
          <a:stretch/>
        </p:blipFill>
        <p:spPr>
          <a:xfrm>
            <a:off x="152400" y="2028825"/>
            <a:ext cx="3343275" cy="3343275"/>
          </a:xfrm>
          <a:custGeom>
            <a:avLst/>
            <a:gdLst/>
            <a:ahLst/>
            <a:cxnLst/>
            <a:rect l="l" t="t" r="r" b="b"/>
            <a:pathLst>
              <a:path w="2971800" h="2971800">
                <a:moveTo>
                  <a:pt x="1485900" y="0"/>
                </a:moveTo>
                <a:cubicBezTo>
                  <a:pt x="2306540" y="0"/>
                  <a:pt x="2971800" y="665260"/>
                  <a:pt x="2971800" y="1485900"/>
                </a:cubicBezTo>
                <a:cubicBezTo>
                  <a:pt x="2971800" y="2306540"/>
                  <a:pt x="2306540" y="2971800"/>
                  <a:pt x="1485900" y="2971800"/>
                </a:cubicBezTo>
                <a:cubicBezTo>
                  <a:pt x="665260" y="2971800"/>
                  <a:pt x="0" y="2306540"/>
                  <a:pt x="0" y="1485900"/>
                </a:cubicBezTo>
                <a:cubicBezTo>
                  <a:pt x="0" y="665260"/>
                  <a:pt x="665260" y="0"/>
                  <a:pt x="1485900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02937D-DC41-1C90-D1F8-0E72710AF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"/>
            <a:ext cx="7543800" cy="1511856"/>
          </a:xfrm>
        </p:spPr>
        <p:txBody>
          <a:bodyPr vert="horz" lIns="102870" tIns="51435" rIns="102870" bIns="51435" rtlCol="0" anchor="t">
            <a:normAutofit fontScale="90000"/>
          </a:bodyPr>
          <a:lstStyle/>
          <a:p>
            <a:pPr algn="ctr"/>
            <a:r>
              <a:rPr lang="en-US" sz="5400" b="1" dirty="0">
                <a:solidFill>
                  <a:srgbClr val="FFC000"/>
                </a:solidFill>
              </a:rPr>
              <a:t>Abondance </a:t>
            </a:r>
            <a:r>
              <a:rPr lang="en-US" sz="5400" b="1" dirty="0" err="1">
                <a:solidFill>
                  <a:srgbClr val="FFC000"/>
                </a:solidFill>
              </a:rPr>
              <a:t>annuelle</a:t>
            </a:r>
            <a:r>
              <a:rPr lang="en-US" sz="5400" b="1" dirty="0">
                <a:solidFill>
                  <a:srgbClr val="FFC000"/>
                </a:solidFill>
              </a:rPr>
              <a:t> </a:t>
            </a:r>
            <a:r>
              <a:rPr lang="en-US" sz="5300" b="1" dirty="0" err="1">
                <a:solidFill>
                  <a:srgbClr val="FFC000"/>
                </a:solidFill>
              </a:rPr>
              <a:t>mesurée</a:t>
            </a:r>
            <a:r>
              <a:rPr lang="en-US" sz="5400" b="1" dirty="0">
                <a:solidFill>
                  <a:srgbClr val="FFC000"/>
                </a:solidFill>
              </a:rPr>
              <a:t> par </a:t>
            </a:r>
            <a:r>
              <a:rPr lang="en-US" sz="5400" b="1" dirty="0" err="1">
                <a:solidFill>
                  <a:srgbClr val="FFC000"/>
                </a:solidFill>
              </a:rPr>
              <a:t>relevés</a:t>
            </a:r>
            <a:r>
              <a:rPr lang="en-US" sz="5400" b="1" dirty="0">
                <a:solidFill>
                  <a:srgbClr val="FFC000"/>
                </a:solidFill>
              </a:rPr>
              <a:t> </a:t>
            </a:r>
            <a:r>
              <a:rPr lang="en-US" sz="5400" b="1" dirty="0" err="1">
                <a:solidFill>
                  <a:srgbClr val="FFC000"/>
                </a:solidFill>
              </a:rPr>
              <a:t>visuels</a:t>
            </a:r>
            <a:endParaRPr lang="en-US" sz="5400" b="1" dirty="0">
              <a:solidFill>
                <a:srgbClr val="FFC000"/>
              </a:solidFill>
            </a:endParaRPr>
          </a:p>
        </p:txBody>
      </p:sp>
      <p:pic>
        <p:nvPicPr>
          <p:cNvPr id="7" name="Image 6" descr="Une image contenant Oiseau de proie, oiseau, plein air, faucon&#10;&#10;Description générée automatiquement">
            <a:extLst>
              <a:ext uri="{FF2B5EF4-FFF2-40B4-BE49-F238E27FC236}">
                <a16:creationId xmlns:a16="http://schemas.microsoft.com/office/drawing/2014/main" id="{F78FB022-575D-7054-21A0-B25BDE4F2E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86" b="48099"/>
          <a:stretch>
            <a:fillRect/>
          </a:stretch>
        </p:blipFill>
        <p:spPr>
          <a:xfrm>
            <a:off x="1635252" y="4838701"/>
            <a:ext cx="6594348" cy="39624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37EA749-DA00-A16A-016B-3D0488E4CDBA}"/>
              </a:ext>
            </a:extLst>
          </p:cNvPr>
          <p:cNvSpPr txBox="1">
            <a:spLocks/>
          </p:cNvSpPr>
          <p:nvPr/>
        </p:nvSpPr>
        <p:spPr>
          <a:xfrm>
            <a:off x="10363200" y="495300"/>
            <a:ext cx="7010400" cy="2057400"/>
          </a:xfrm>
          <a:prstGeom prst="rect">
            <a:avLst/>
          </a:prstGeom>
        </p:spPr>
        <p:txBody>
          <a:bodyPr vert="horz" lIns="102870" tIns="51435" rIns="102870" bIns="51435" rtlCol="0" anchor="t">
            <a:normAutofit fontScale="9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300" b="1" dirty="0">
                <a:solidFill>
                  <a:srgbClr val="FFC000"/>
                </a:solidFill>
              </a:rPr>
              <a:t>Condition</a:t>
            </a:r>
            <a:r>
              <a:rPr lang="en-US" sz="5400" b="1" dirty="0">
                <a:solidFill>
                  <a:srgbClr val="FFC000"/>
                </a:solidFill>
              </a:rPr>
              <a:t> </a:t>
            </a:r>
            <a:r>
              <a:rPr lang="en-US" sz="5400" b="1" dirty="0" err="1">
                <a:solidFill>
                  <a:srgbClr val="FFC000"/>
                </a:solidFill>
              </a:rPr>
              <a:t>corporelle</a:t>
            </a:r>
            <a:r>
              <a:rPr lang="en-US" sz="5400" b="1" dirty="0">
                <a:solidFill>
                  <a:srgbClr val="FFC000"/>
                </a:solidFill>
              </a:rPr>
              <a:t> et ratio </a:t>
            </a:r>
            <a:r>
              <a:rPr lang="en-US" sz="5400" b="1" dirty="0" err="1">
                <a:solidFill>
                  <a:srgbClr val="FFC000"/>
                </a:solidFill>
              </a:rPr>
              <a:t>d’âges</a:t>
            </a:r>
            <a:r>
              <a:rPr lang="en-US" sz="5400" b="1" dirty="0">
                <a:solidFill>
                  <a:srgbClr val="FFC000"/>
                </a:solidFill>
              </a:rPr>
              <a:t> </a:t>
            </a:r>
            <a:r>
              <a:rPr lang="en-US" sz="5400" b="1" dirty="0" err="1">
                <a:solidFill>
                  <a:srgbClr val="FFC000"/>
                </a:solidFill>
              </a:rPr>
              <a:t>mesurés</a:t>
            </a:r>
            <a:r>
              <a:rPr lang="en-US" sz="5400" b="1" dirty="0">
                <a:solidFill>
                  <a:srgbClr val="FFC000"/>
                </a:solidFill>
              </a:rPr>
              <a:t> par </a:t>
            </a:r>
            <a:r>
              <a:rPr lang="en-US" sz="5400" b="1" dirty="0" err="1">
                <a:solidFill>
                  <a:srgbClr val="FFC000"/>
                </a:solidFill>
              </a:rPr>
              <a:t>baguage</a:t>
            </a:r>
            <a:endParaRPr lang="en-US" sz="5400" b="1" dirty="0">
              <a:solidFill>
                <a:srgbClr val="FFC000"/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598B734-965A-697D-1AD7-7DB127D597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09" t="15866" r="60052" b="6267"/>
          <a:stretch>
            <a:fillRect/>
          </a:stretch>
        </p:blipFill>
        <p:spPr>
          <a:xfrm>
            <a:off x="11447829" y="2552700"/>
            <a:ext cx="5477062" cy="753375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27596C1-3850-148B-48FB-ED034AB5543A}"/>
              </a:ext>
            </a:extLst>
          </p:cNvPr>
          <p:cNvSpPr txBox="1">
            <a:spLocks/>
          </p:cNvSpPr>
          <p:nvPr/>
        </p:nvSpPr>
        <p:spPr>
          <a:xfrm>
            <a:off x="4178710" y="2944534"/>
            <a:ext cx="4038600" cy="1511856"/>
          </a:xfrm>
          <a:prstGeom prst="rect">
            <a:avLst/>
          </a:prstGeom>
        </p:spPr>
        <p:txBody>
          <a:bodyPr vert="horz" lIns="102870" tIns="51435" rIns="102870" bIns="51435" rtlCol="0" anchor="t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C000"/>
                </a:solidFill>
              </a:rPr>
              <a:t>Tous les </a:t>
            </a:r>
            <a:r>
              <a:rPr lang="en-US" sz="2800" b="1" dirty="0" err="1">
                <a:solidFill>
                  <a:srgbClr val="FFC000"/>
                </a:solidFill>
              </a:rPr>
              <a:t>ans</a:t>
            </a:r>
            <a:r>
              <a:rPr lang="en-US" sz="2800" b="1" dirty="0">
                <a:solidFill>
                  <a:srgbClr val="FFC000"/>
                </a:solidFill>
              </a:rPr>
              <a:t>, du 24 </a:t>
            </a:r>
            <a:r>
              <a:rPr lang="en-US" sz="2800" b="1" dirty="0" err="1">
                <a:solidFill>
                  <a:srgbClr val="FFC000"/>
                </a:solidFill>
              </a:rPr>
              <a:t>août</a:t>
            </a:r>
            <a:r>
              <a:rPr lang="en-US" sz="2800" b="1" dirty="0">
                <a:solidFill>
                  <a:srgbClr val="FFC000"/>
                </a:solidFill>
              </a:rPr>
              <a:t> au 25 </a:t>
            </a:r>
            <a:r>
              <a:rPr lang="en-US" sz="2800" b="1" dirty="0" err="1">
                <a:solidFill>
                  <a:srgbClr val="FFC000"/>
                </a:solidFill>
              </a:rPr>
              <a:t>novembre</a:t>
            </a:r>
            <a:r>
              <a:rPr lang="en-US" sz="2800" b="1" dirty="0">
                <a:solidFill>
                  <a:srgbClr val="FFC000"/>
                </a:solidFill>
              </a:rPr>
              <a:t>. Effort (temps) variable.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B2CBA7-BD93-30BC-A2AC-ACC9CEC83112}"/>
              </a:ext>
            </a:extLst>
          </p:cNvPr>
          <p:cNvSpPr txBox="1">
            <a:spLocks/>
          </p:cNvSpPr>
          <p:nvPr/>
        </p:nvSpPr>
        <p:spPr>
          <a:xfrm>
            <a:off x="12649200" y="2948221"/>
            <a:ext cx="4038600" cy="1511856"/>
          </a:xfrm>
          <a:prstGeom prst="rect">
            <a:avLst/>
          </a:prstGeom>
        </p:spPr>
        <p:txBody>
          <a:bodyPr vert="horz" lIns="102870" tIns="51435" rIns="102870" bIns="51435" rtlCol="0" anchor="t">
            <a:normAutofit fontScale="8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C000"/>
                </a:solidFill>
              </a:rPr>
              <a:t>Tous les </a:t>
            </a:r>
            <a:r>
              <a:rPr lang="en-US" sz="2800" b="1" dirty="0" err="1">
                <a:solidFill>
                  <a:srgbClr val="FFC000"/>
                </a:solidFill>
              </a:rPr>
              <a:t>ans</a:t>
            </a:r>
            <a:r>
              <a:rPr lang="en-US" sz="2800" b="1" dirty="0">
                <a:solidFill>
                  <a:srgbClr val="FFC000"/>
                </a:solidFill>
              </a:rPr>
              <a:t>, du 21 </a:t>
            </a:r>
            <a:r>
              <a:rPr lang="en-US" sz="2800" b="1" dirty="0" err="1">
                <a:solidFill>
                  <a:srgbClr val="FFC000"/>
                </a:solidFill>
              </a:rPr>
              <a:t>octobre</a:t>
            </a:r>
            <a:r>
              <a:rPr lang="en-US" sz="2800" b="1" dirty="0">
                <a:solidFill>
                  <a:srgbClr val="FFC000"/>
                </a:solidFill>
              </a:rPr>
              <a:t> au 6 </a:t>
            </a:r>
            <a:r>
              <a:rPr lang="en-US" sz="2800" b="1" dirty="0" err="1">
                <a:solidFill>
                  <a:srgbClr val="FFC000"/>
                </a:solidFill>
              </a:rPr>
              <a:t>novembre</a:t>
            </a:r>
            <a:r>
              <a:rPr lang="en-US" sz="2800" b="1" dirty="0">
                <a:solidFill>
                  <a:srgbClr val="FFC000"/>
                </a:solidFill>
              </a:rPr>
              <a:t> et </a:t>
            </a:r>
            <a:r>
              <a:rPr lang="en-US" sz="2800" b="1" dirty="0" err="1">
                <a:solidFill>
                  <a:srgbClr val="FFC000"/>
                </a:solidFill>
              </a:rPr>
              <a:t>sporadiquement</a:t>
            </a:r>
            <a:r>
              <a:rPr lang="en-US" sz="2800" b="1" dirty="0">
                <a:solidFill>
                  <a:srgbClr val="FFC000"/>
                </a:solidFill>
              </a:rPr>
              <a:t> en </a:t>
            </a:r>
            <a:r>
              <a:rPr lang="en-US" sz="2800" b="1" dirty="0" err="1">
                <a:solidFill>
                  <a:srgbClr val="FFC000"/>
                </a:solidFill>
              </a:rPr>
              <a:t>septembre</a:t>
            </a:r>
            <a:endParaRPr lang="en-US" sz="2800" b="1" dirty="0">
              <a:solidFill>
                <a:srgbClr val="FFC000"/>
              </a:solidFill>
            </a:endParaRPr>
          </a:p>
          <a:p>
            <a:r>
              <a:rPr lang="en-US" sz="2800" b="1" dirty="0">
                <a:solidFill>
                  <a:srgbClr val="FFC000"/>
                </a:solidFill>
              </a:rPr>
              <a:t>Effort (temps variable)</a:t>
            </a:r>
          </a:p>
        </p:txBody>
      </p:sp>
    </p:spTree>
    <p:extLst>
      <p:ext uri="{BB962C8B-B14F-4D97-AF65-F5344CB8AC3E}">
        <p14:creationId xmlns:p14="http://schemas.microsoft.com/office/powerpoint/2010/main" val="3420129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12">
          <a:extLst>
            <a:ext uri="{FF2B5EF4-FFF2-40B4-BE49-F238E27FC236}">
              <a16:creationId xmlns:a16="http://schemas.microsoft.com/office/drawing/2014/main" id="{E8DCFD66-8670-91B7-EAB8-98486AD8B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E4D1D6DA-D889-3DFB-5D8E-3D9DAA4D8B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7887773"/>
              </p:ext>
            </p:extLst>
          </p:nvPr>
        </p:nvGraphicFramePr>
        <p:xfrm>
          <a:off x="1295400" y="571500"/>
          <a:ext cx="16230600" cy="551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5898">
                  <a:extLst>
                    <a:ext uri="{9D8B030D-6E8A-4147-A177-3AD203B41FA5}">
                      <a16:colId xmlns:a16="http://schemas.microsoft.com/office/drawing/2014/main" val="1313046597"/>
                    </a:ext>
                  </a:extLst>
                </a:gridCol>
                <a:gridCol w="3142259">
                  <a:extLst>
                    <a:ext uri="{9D8B030D-6E8A-4147-A177-3AD203B41FA5}">
                      <a16:colId xmlns:a16="http://schemas.microsoft.com/office/drawing/2014/main" val="723204492"/>
                    </a:ext>
                  </a:extLst>
                </a:gridCol>
                <a:gridCol w="2273853">
                  <a:extLst>
                    <a:ext uri="{9D8B030D-6E8A-4147-A177-3AD203B41FA5}">
                      <a16:colId xmlns:a16="http://schemas.microsoft.com/office/drawing/2014/main" val="3318322783"/>
                    </a:ext>
                  </a:extLst>
                </a:gridCol>
                <a:gridCol w="3763617">
                  <a:extLst>
                    <a:ext uri="{9D8B030D-6E8A-4147-A177-3AD203B41FA5}">
                      <a16:colId xmlns:a16="http://schemas.microsoft.com/office/drawing/2014/main" val="1652774394"/>
                    </a:ext>
                  </a:extLst>
                </a:gridCol>
                <a:gridCol w="2584173">
                  <a:extLst>
                    <a:ext uri="{9D8B030D-6E8A-4147-A177-3AD203B41FA5}">
                      <a16:colId xmlns:a16="http://schemas.microsoft.com/office/drawing/2014/main" val="831919923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31843182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sz="3200" b="1" dirty="0"/>
                        <a:t>Années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b="1" dirty="0"/>
                        <a:t>Espèces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b="1" dirty="0"/>
                        <a:t>Abondance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b="1" dirty="0"/>
                        <a:t>Condition corporelle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b="1" dirty="0"/>
                        <a:t>Âge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3200" b="1" dirty="0"/>
                        <a:t>Sexe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7612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sz="2400" b="1" dirty="0"/>
                        <a:t>Numérique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Catégorique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Numérique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Numérique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Catégorique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/>
                        <a:t>Catégorique</a:t>
                      </a:r>
                    </a:p>
                    <a:p>
                      <a:endParaRPr lang="fr-CA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729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sz="2400" b="1" dirty="0"/>
                        <a:t>Continue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Continue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/>
                        <a:t>Continue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268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/>
                        <a:t>1996 – 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Sizerin flammé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/>
                        <a:t>Valeur annuelle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/>
                        <a:t>Indice individuel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Valeur individuelle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Valeur individuelle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057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Jaseur boréal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007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Tarin des pins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/>
                        <a:t>Calculé en utilisant 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HY (</a:t>
                      </a:r>
                      <a:r>
                        <a:rPr lang="fr-CA" sz="2400" b="1" dirty="0" err="1"/>
                        <a:t>hatch-year</a:t>
                      </a:r>
                      <a:r>
                        <a:rPr lang="fr-CA" sz="2400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Mâle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20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Durbec des sapins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/>
                        <a:t>résidu de la relation: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AHY (</a:t>
                      </a:r>
                      <a:r>
                        <a:rPr lang="fr-CA" sz="2400" b="1" dirty="0" err="1"/>
                        <a:t>adult</a:t>
                      </a:r>
                      <a:r>
                        <a:rPr lang="fr-CA" sz="2400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Femelle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992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/>
                        <a:t>Masse (g) / Aile (mm)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 err="1"/>
                        <a:t>Unknown</a:t>
                      </a:r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2400" b="1" dirty="0"/>
                        <a:t>Inconnu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421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881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5473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CA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094447"/>
                  </a:ext>
                </a:extLst>
              </a:tr>
            </a:tbl>
          </a:graphicData>
        </a:graphic>
      </p:graphicFrame>
      <p:sp>
        <p:nvSpPr>
          <p:cNvPr id="2" name="ZoneTexte 1">
            <a:extLst>
              <a:ext uri="{FF2B5EF4-FFF2-40B4-BE49-F238E27FC236}">
                <a16:creationId xmlns:a16="http://schemas.microsoft.com/office/drawing/2014/main" id="{E11272AB-6A62-0BC5-B73B-C7CCB3B9A1E6}"/>
              </a:ext>
            </a:extLst>
          </p:cNvPr>
          <p:cNvSpPr txBox="1"/>
          <p:nvPr/>
        </p:nvSpPr>
        <p:spPr>
          <a:xfrm>
            <a:off x="1981200" y="8145840"/>
            <a:ext cx="13563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For body condition estimation, this article highlights some options:</a:t>
            </a:r>
          </a:p>
          <a:p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b="1" dirty="0" err="1">
                <a:solidFill>
                  <a:schemeClr val="bg1"/>
                </a:solidFill>
              </a:rPr>
              <a:t>Labocha</a:t>
            </a:r>
            <a:r>
              <a:rPr lang="en-US" sz="2400" b="1" dirty="0">
                <a:solidFill>
                  <a:schemeClr val="bg1"/>
                </a:solidFill>
              </a:rPr>
              <a:t> &amp; Hayes 2012. Morphometric indices of body condition in birds: a review. J. Ornithology.</a:t>
            </a:r>
          </a:p>
          <a:p>
            <a:endParaRPr lang="fr-CA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644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279</Words>
  <Application>Microsoft Office PowerPoint</Application>
  <PresentationFormat>Personnalisé</PresentationFormat>
  <Paragraphs>54</Paragraphs>
  <Slides>4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7" baseType="lpstr">
      <vt:lpstr>Calibri</vt:lpstr>
      <vt:lpstr>Arial</vt:lpstr>
      <vt:lpstr>Office Theme</vt:lpstr>
      <vt:lpstr>Présentation PowerPoint</vt:lpstr>
      <vt:lpstr>Questions, hypothèses</vt:lpstr>
      <vt:lpstr>Abondance annuelle mesurée par relevés visuels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BPQ Oct 2025</dc:title>
  <dc:creator>Jean-Francois Therrien</dc:creator>
  <cp:lastModifiedBy>Jean-François Therrien</cp:lastModifiedBy>
  <cp:revision>9</cp:revision>
  <dcterms:created xsi:type="dcterms:W3CDTF">2006-08-16T00:00:00Z</dcterms:created>
  <dcterms:modified xsi:type="dcterms:W3CDTF">2026-01-28T17:30:00Z</dcterms:modified>
  <dc:identifier>DAG2WVERia0</dc:identifier>
</cp:coreProperties>
</file>

<file path=docProps/thumbnail.jpeg>
</file>